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1" r:id="rId3"/>
    <p:sldId id="263" r:id="rId4"/>
    <p:sldId id="264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BB4DA-3673-4E60-977D-2E566549754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82795-F7C5-4CE6-91D0-70239ECB193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92925" y="0"/>
            <a:ext cx="2144713" cy="6126163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283325" cy="6126163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F367A-CAC8-431A-BD3A-4D7906405A4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D3BCB-F834-4D55-815B-6CF0467EA84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7F5EF-471B-40BE-A543-587A93536BB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FF002-6881-4283-90EB-B5C329EA954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754A5-A1CF-4AD3-852E-1D4B8BF74CB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47E3E-764D-41FC-9753-049DDC43432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655BB-2AC3-4426-8E31-6B9CCAC389C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13C4C-9E7A-40CA-BCFE-68475B0D7F2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23411-E329-4A7C-9781-F2AA2AD8207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7"/>
          <p:cNvSpPr txBox="1">
            <a:spLocks noChangeArrowheads="1"/>
          </p:cNvSpPr>
          <p:nvPr/>
        </p:nvSpPr>
        <p:spPr bwMode="auto">
          <a:xfrm rot="-5400000">
            <a:off x="-2039937" y="3560763"/>
            <a:ext cx="43576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hu-HU" sz="1200" i="1">
                <a:solidFill>
                  <a:srgbClr val="404040"/>
                </a:solidFill>
              </a:rPr>
              <a:t>MTA KRTK Regionális Kutatások Intézete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0"/>
            <a:ext cx="7705725" cy="7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87700" y="6584950"/>
            <a:ext cx="2895600" cy="252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60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57988" y="6584950"/>
            <a:ext cx="2133600" cy="252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9ACA1EE-0ED1-441C-9123-F8C144DA6E6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pic>
        <p:nvPicPr>
          <p:cNvPr id="25608" name="Kép 9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6513" y="6472238"/>
            <a:ext cx="13477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fade thruBlk="1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Cím 1"/>
          <p:cNvSpPr>
            <a:spLocks noGrp="1"/>
          </p:cNvSpPr>
          <p:nvPr>
            <p:ph type="ctrTitle" idx="4294967295"/>
          </p:nvPr>
        </p:nvSpPr>
        <p:spPr>
          <a:xfrm>
            <a:off x="1044624" y="0"/>
            <a:ext cx="8495928" cy="1470025"/>
          </a:xfrm>
        </p:spPr>
        <p:txBody>
          <a:bodyPr/>
          <a:lstStyle/>
          <a:p>
            <a:r>
              <a:rPr lang="hu-HU" sz="1200" dirty="0"/>
              <a:t/>
            </a:r>
            <a:br>
              <a:rPr lang="hu-HU" sz="1200" dirty="0"/>
            </a:br>
            <a:r>
              <a:rPr lang="hu-HU" sz="1800" dirty="0"/>
              <a:t>ÁROP-1.1.22-2012-2012-0001</a:t>
            </a:r>
            <a:br>
              <a:rPr lang="hu-HU" sz="1800" dirty="0"/>
            </a:br>
            <a:r>
              <a:rPr lang="hu-HU" sz="1800" dirty="0"/>
              <a:t>„Helyi közszolgáltatások versenyképességet szolgáló modernizálása”</a:t>
            </a:r>
            <a:br>
              <a:rPr lang="hu-HU" sz="1800" dirty="0"/>
            </a:br>
            <a:r>
              <a:rPr lang="hu-HU" sz="1800" dirty="0"/>
              <a:t> MTA KRTK</a:t>
            </a:r>
            <a:r>
              <a:rPr lang="hu-HU" sz="2000" dirty="0"/>
              <a:t> </a:t>
            </a:r>
            <a:br>
              <a:rPr lang="hu-HU" sz="2000" dirty="0"/>
            </a:br>
            <a:endParaRPr lang="hu-HU" sz="20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4294967295"/>
          </p:nvPr>
        </p:nvSpPr>
        <p:spPr>
          <a:xfrm>
            <a:off x="1371600" y="2852936"/>
            <a:ext cx="6400800" cy="1321197"/>
          </a:xfrm>
        </p:spPr>
        <p:txBody>
          <a:bodyPr>
            <a:noAutofit/>
          </a:bodyPr>
          <a:lstStyle/>
          <a:p>
            <a:pPr marL="0" indent="0" algn="ctr">
              <a:lnSpc>
                <a:spcPct val="80000"/>
              </a:lnSpc>
              <a:buFontTx/>
              <a:buNone/>
            </a:pPr>
            <a:r>
              <a:rPr lang="hu-HU" b="1" dirty="0" smtClean="0">
                <a:solidFill>
                  <a:schemeClr val="tx1"/>
                </a:solidFill>
              </a:rPr>
              <a:t>A kistelepülési esettanulmányokból leszűrhető tanulságok</a:t>
            </a:r>
            <a:endParaRPr lang="hu-HU" b="1" dirty="0">
              <a:solidFill>
                <a:schemeClr val="tx1"/>
              </a:solidFill>
            </a:endParaRPr>
          </a:p>
          <a:p>
            <a:pPr marL="0" indent="0" algn="ctr">
              <a:lnSpc>
                <a:spcPct val="80000"/>
              </a:lnSpc>
              <a:buFontTx/>
              <a:buNone/>
            </a:pPr>
            <a:endParaRPr lang="hu-HU" sz="2800" dirty="0">
              <a:solidFill>
                <a:srgbClr val="5F5F5F"/>
              </a:solidFill>
              <a:latin typeface="Arial" charset="0"/>
            </a:endParaRPr>
          </a:p>
        </p:txBody>
      </p:sp>
      <p:pic>
        <p:nvPicPr>
          <p:cNvPr id="13316" name="Picture 4" descr="Dupla_logo_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2412" y="5243512"/>
            <a:ext cx="2541588" cy="1614488"/>
          </a:xfrm>
          <a:prstGeom prst="rect">
            <a:avLst/>
          </a:prstGeom>
          <a:noFill/>
        </p:spPr>
      </p:pic>
      <p:pic>
        <p:nvPicPr>
          <p:cNvPr id="13317" name="Kép 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13" y="6472238"/>
            <a:ext cx="13477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zövegdoboz 5"/>
          <p:cNvSpPr txBox="1"/>
          <p:nvPr/>
        </p:nvSpPr>
        <p:spPr>
          <a:xfrm>
            <a:off x="2051720" y="6093296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rgbClr val="5F5F5F"/>
                </a:solidFill>
              </a:rPr>
              <a:t> Budapest, 2014. március 31.</a:t>
            </a:r>
            <a:endParaRPr lang="hu-H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ím 1"/>
          <p:cNvSpPr>
            <a:spLocks noGrp="1"/>
          </p:cNvSpPr>
          <p:nvPr>
            <p:ph type="title" idx="4294967295"/>
          </p:nvPr>
        </p:nvSpPr>
        <p:spPr>
          <a:xfrm>
            <a:off x="1331913" y="188640"/>
            <a:ext cx="7705725" cy="766763"/>
          </a:xfrm>
        </p:spPr>
        <p:txBody>
          <a:bodyPr/>
          <a:lstStyle/>
          <a:p>
            <a:r>
              <a:rPr lang="hu-HU" dirty="0" smtClean="0"/>
              <a:t>A „kistelepülési minta”</a:t>
            </a:r>
            <a:endParaRPr lang="hu-HU" dirty="0"/>
          </a:p>
        </p:txBody>
      </p:sp>
      <p:sp>
        <p:nvSpPr>
          <p:cNvPr id="14338" name="Tartalom helye 2"/>
          <p:cNvSpPr>
            <a:spLocks noGrp="1"/>
          </p:cNvSpPr>
          <p:nvPr>
            <p:ph idx="4294967295"/>
          </p:nvPr>
        </p:nvSpPr>
        <p:spPr>
          <a:xfrm>
            <a:off x="457200" y="1844824"/>
            <a:ext cx="8229600" cy="4525963"/>
          </a:xfrm>
        </p:spPr>
        <p:txBody>
          <a:bodyPr/>
          <a:lstStyle/>
          <a:p>
            <a:r>
              <a:rPr lang="hu-HU" dirty="0" smtClean="0"/>
              <a:t>20 település</a:t>
            </a:r>
          </a:p>
          <a:p>
            <a:pPr lvl="1"/>
            <a:r>
              <a:rPr lang="hu-HU" dirty="0" smtClean="0"/>
              <a:t>~200 főtől ~2500 főig</a:t>
            </a:r>
          </a:p>
          <a:p>
            <a:pPr lvl="1"/>
            <a:r>
              <a:rPr lang="hu-HU" dirty="0" smtClean="0"/>
              <a:t>Változatos:</a:t>
            </a:r>
          </a:p>
          <a:p>
            <a:pPr lvl="2"/>
            <a:r>
              <a:rPr lang="hu-HU" dirty="0" smtClean="0"/>
              <a:t>földrajzi elhelyezkedés</a:t>
            </a:r>
          </a:p>
          <a:p>
            <a:pPr lvl="2"/>
            <a:r>
              <a:rPr lang="hu-HU" dirty="0" smtClean="0"/>
              <a:t>szerepkör</a:t>
            </a:r>
          </a:p>
          <a:p>
            <a:pPr lvl="2"/>
            <a:r>
              <a:rPr lang="hu-HU" dirty="0" smtClean="0"/>
              <a:t>gazdasági potenciál</a:t>
            </a:r>
          </a:p>
          <a:p>
            <a:pPr lvl="2"/>
            <a:endParaRPr lang="hu-HU" dirty="0" smtClean="0"/>
          </a:p>
          <a:p>
            <a:pPr lvl="1"/>
            <a:r>
              <a:rPr lang="hu-HU" dirty="0" smtClean="0"/>
              <a:t>De! Közszolgáltatási szempontból hasonló adottságok</a:t>
            </a:r>
            <a:endParaRPr lang="hu-HU" dirty="0"/>
          </a:p>
        </p:txBody>
      </p:sp>
      <p:pic>
        <p:nvPicPr>
          <p:cNvPr id="5" name="Kép 4" descr="kistelepülések_vaktérké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80520" y="2132856"/>
            <a:ext cx="3995936" cy="2980271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ím 1"/>
          <p:cNvSpPr>
            <a:spLocks noGrp="1"/>
          </p:cNvSpPr>
          <p:nvPr>
            <p:ph type="title" idx="4294967295"/>
          </p:nvPr>
        </p:nvSpPr>
        <p:spPr>
          <a:xfrm>
            <a:off x="1331913" y="188640"/>
            <a:ext cx="7705725" cy="766763"/>
          </a:xfrm>
        </p:spPr>
        <p:txBody>
          <a:bodyPr/>
          <a:lstStyle/>
          <a:p>
            <a:r>
              <a:rPr lang="hu-HU" dirty="0" smtClean="0"/>
              <a:t>Általános tapasztalatok</a:t>
            </a:r>
            <a:endParaRPr lang="hu-HU" dirty="0"/>
          </a:p>
        </p:txBody>
      </p:sp>
      <p:sp>
        <p:nvSpPr>
          <p:cNvPr id="14338" name="Tartalom helye 2"/>
          <p:cNvSpPr>
            <a:spLocks noGrp="1"/>
          </p:cNvSpPr>
          <p:nvPr>
            <p:ph idx="4294967295"/>
          </p:nvPr>
        </p:nvSpPr>
        <p:spPr>
          <a:xfrm>
            <a:off x="457200" y="1844824"/>
            <a:ext cx="8229600" cy="4525963"/>
          </a:xfrm>
        </p:spPr>
        <p:txBody>
          <a:bodyPr/>
          <a:lstStyle/>
          <a:p>
            <a:r>
              <a:rPr lang="hu-HU" dirty="0" smtClean="0"/>
              <a:t>Szerény szolgáltatási kör és egyszerű szervezetrendszer</a:t>
            </a:r>
          </a:p>
          <a:p>
            <a:pPr lvl="1"/>
            <a:r>
              <a:rPr lang="hu-HU" dirty="0" smtClean="0"/>
              <a:t>Alacsony ellátotti létszám</a:t>
            </a:r>
          </a:p>
          <a:p>
            <a:pPr lvl="1"/>
            <a:r>
              <a:rPr lang="hu-HU" dirty="0" smtClean="0"/>
              <a:t>Gazdasági-költségvetési helyzet</a:t>
            </a:r>
          </a:p>
          <a:p>
            <a:pPr lvl="1">
              <a:buNone/>
            </a:pPr>
            <a:endParaRPr lang="hu-HU" dirty="0" smtClean="0"/>
          </a:p>
          <a:p>
            <a:r>
              <a:rPr lang="hu-HU" dirty="0" smtClean="0"/>
              <a:t>Társulási rendszerek előnyben részesítése</a:t>
            </a:r>
          </a:p>
          <a:p>
            <a:pPr lvl="1"/>
            <a:r>
              <a:rPr lang="hu-HU" dirty="0" smtClean="0"/>
              <a:t>Helyben főleg csak a településüzemeltetés, közfoglalkoztatás</a:t>
            </a:r>
            <a:endParaRPr lang="hu-H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ím 1"/>
          <p:cNvSpPr>
            <a:spLocks noGrp="1"/>
          </p:cNvSpPr>
          <p:nvPr>
            <p:ph type="title" idx="4294967295"/>
          </p:nvPr>
        </p:nvSpPr>
        <p:spPr>
          <a:xfrm>
            <a:off x="1331913" y="188640"/>
            <a:ext cx="7705725" cy="766763"/>
          </a:xfrm>
        </p:spPr>
        <p:txBody>
          <a:bodyPr/>
          <a:lstStyle/>
          <a:p>
            <a:r>
              <a:rPr lang="hu-HU" dirty="0" smtClean="0"/>
              <a:t>Gazdasági kérdések</a:t>
            </a:r>
            <a:endParaRPr lang="hu-HU" dirty="0"/>
          </a:p>
        </p:txBody>
      </p:sp>
      <p:sp>
        <p:nvSpPr>
          <p:cNvPr id="14338" name="Tartalom helye 2"/>
          <p:cNvSpPr>
            <a:spLocks noGrp="1"/>
          </p:cNvSpPr>
          <p:nvPr>
            <p:ph idx="4294967295"/>
          </p:nvPr>
        </p:nvSpPr>
        <p:spPr>
          <a:xfrm>
            <a:off x="457200" y="1844824"/>
            <a:ext cx="8229600" cy="4525963"/>
          </a:xfrm>
        </p:spPr>
        <p:txBody>
          <a:bodyPr/>
          <a:lstStyle/>
          <a:p>
            <a:r>
              <a:rPr lang="hu-HU" dirty="0" smtClean="0"/>
              <a:t>A közszolgáltatások költségvetési kérdésként jelennek meg!</a:t>
            </a:r>
          </a:p>
          <a:p>
            <a:pPr lvl="1"/>
            <a:r>
              <a:rPr lang="hu-HU" i="1" dirty="0" smtClean="0"/>
              <a:t>„23 év óta nem csinál mást a testület csak takarékosodik.”</a:t>
            </a:r>
          </a:p>
          <a:p>
            <a:r>
              <a:rPr lang="hu-HU" dirty="0" smtClean="0"/>
              <a:t>Döntő mértékű alulfinanszírozottság, melynek eredménye:</a:t>
            </a:r>
          </a:p>
          <a:p>
            <a:pPr lvl="1"/>
            <a:r>
              <a:rPr lang="hu-HU" dirty="0" smtClean="0"/>
              <a:t>Társulási rendszerek alkalmazása</a:t>
            </a:r>
          </a:p>
          <a:p>
            <a:pPr lvl="1"/>
            <a:r>
              <a:rPr lang="hu-HU" i="1" dirty="0" smtClean="0"/>
              <a:t>„Akciózó szolgáltatásfejlesztés”?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ím 1"/>
          <p:cNvSpPr>
            <a:spLocks noGrp="1"/>
          </p:cNvSpPr>
          <p:nvPr>
            <p:ph type="title" idx="4294967295"/>
          </p:nvPr>
        </p:nvSpPr>
        <p:spPr>
          <a:xfrm>
            <a:off x="1331913" y="188640"/>
            <a:ext cx="7705725" cy="766763"/>
          </a:xfrm>
        </p:spPr>
        <p:txBody>
          <a:bodyPr/>
          <a:lstStyle/>
          <a:p>
            <a:r>
              <a:rPr lang="hu-HU" dirty="0" smtClean="0"/>
              <a:t>A közelmúlt reformjai</a:t>
            </a:r>
            <a:endParaRPr lang="hu-HU" dirty="0"/>
          </a:p>
        </p:txBody>
      </p:sp>
      <p:sp>
        <p:nvSpPr>
          <p:cNvPr id="14338" name="Tartalom helye 2"/>
          <p:cNvSpPr>
            <a:spLocks noGrp="1"/>
          </p:cNvSpPr>
          <p:nvPr>
            <p:ph idx="4294967295"/>
          </p:nvPr>
        </p:nvSpPr>
        <p:spPr>
          <a:xfrm>
            <a:off x="457200" y="1484784"/>
            <a:ext cx="8229600" cy="4968552"/>
          </a:xfrm>
        </p:spPr>
        <p:txBody>
          <a:bodyPr/>
          <a:lstStyle/>
          <a:p>
            <a:r>
              <a:rPr lang="hu-HU" dirty="0" err="1" smtClean="0"/>
              <a:t>Víziközmű</a:t>
            </a:r>
            <a:endParaRPr lang="hu-HU" dirty="0" smtClean="0"/>
          </a:p>
          <a:p>
            <a:pPr lvl="1"/>
            <a:r>
              <a:rPr lang="hu-HU" dirty="0" smtClean="0"/>
              <a:t>A központ eltávolodásával kapcsolatos félelmek</a:t>
            </a:r>
          </a:p>
          <a:p>
            <a:r>
              <a:rPr lang="hu-HU" dirty="0" smtClean="0"/>
              <a:t>Hulladékgazdálkodás</a:t>
            </a:r>
          </a:p>
          <a:p>
            <a:pPr lvl="1"/>
            <a:r>
              <a:rPr lang="hu-HU" dirty="0" smtClean="0"/>
              <a:t>A szervezési kontroll közelebb került a településekhez</a:t>
            </a:r>
          </a:p>
          <a:p>
            <a:pPr lvl="1"/>
            <a:endParaRPr lang="hu-HU" dirty="0" smtClean="0"/>
          </a:p>
          <a:p>
            <a:pPr algn="ctr">
              <a:buNone/>
            </a:pPr>
            <a:r>
              <a:rPr lang="hu-HU" i="1" dirty="0" smtClean="0"/>
              <a:t>Jobb gazdasági feltételek = Jobb lehetőségek</a:t>
            </a:r>
          </a:p>
          <a:p>
            <a:pPr algn="ctr">
              <a:buNone/>
            </a:pPr>
            <a:endParaRPr lang="hu-HU" i="1" dirty="0" smtClean="0"/>
          </a:p>
          <a:p>
            <a:r>
              <a:rPr lang="hu-HU" dirty="0" smtClean="0"/>
              <a:t>Köznevelés</a:t>
            </a:r>
          </a:p>
          <a:p>
            <a:pPr lvl="1"/>
            <a:r>
              <a:rPr lang="hu-HU" dirty="0" smtClean="0"/>
              <a:t>Távolság, lassú reakcióidő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ím 1"/>
          <p:cNvSpPr>
            <a:spLocks noGrp="1"/>
          </p:cNvSpPr>
          <p:nvPr>
            <p:ph type="title" idx="4294967295"/>
          </p:nvPr>
        </p:nvSpPr>
        <p:spPr>
          <a:xfrm>
            <a:off x="1331913" y="188640"/>
            <a:ext cx="7705725" cy="766763"/>
          </a:xfrm>
        </p:spPr>
        <p:txBody>
          <a:bodyPr/>
          <a:lstStyle/>
          <a:p>
            <a:r>
              <a:rPr lang="hu-HU" dirty="0" smtClean="0"/>
              <a:t>A közelmúlt reformjai</a:t>
            </a:r>
            <a:endParaRPr lang="hu-HU" dirty="0"/>
          </a:p>
        </p:txBody>
      </p:sp>
      <p:sp>
        <p:nvSpPr>
          <p:cNvPr id="14338" name="Tartalom helye 2"/>
          <p:cNvSpPr>
            <a:spLocks noGrp="1"/>
          </p:cNvSpPr>
          <p:nvPr>
            <p:ph idx="4294967295"/>
          </p:nvPr>
        </p:nvSpPr>
        <p:spPr>
          <a:xfrm>
            <a:off x="457200" y="1484784"/>
            <a:ext cx="8229600" cy="4525963"/>
          </a:xfrm>
        </p:spPr>
        <p:txBody>
          <a:bodyPr/>
          <a:lstStyle/>
          <a:p>
            <a:r>
              <a:rPr lang="hu-HU" dirty="0" smtClean="0"/>
              <a:t>Társulási rendszerek újrastrukturálódása</a:t>
            </a:r>
          </a:p>
          <a:p>
            <a:pPr lvl="1"/>
            <a:r>
              <a:rPr lang="hu-HU" dirty="0" smtClean="0"/>
              <a:t>Érzékeny témakör, jelentős átrendeződési folyamatok</a:t>
            </a:r>
          </a:p>
          <a:p>
            <a:r>
              <a:rPr lang="hu-HU" dirty="0" smtClean="0"/>
              <a:t>Közös önkormányzati hivatalok megszervezése</a:t>
            </a:r>
          </a:p>
          <a:p>
            <a:pPr lvl="1"/>
            <a:r>
              <a:rPr lang="hu-HU" dirty="0" smtClean="0"/>
              <a:t>Korábban bevett struktúrák feloszlása</a:t>
            </a:r>
          </a:p>
          <a:p>
            <a:pPr lvl="1"/>
            <a:r>
              <a:rPr lang="hu-HU" dirty="0" smtClean="0"/>
              <a:t>Hivatali létszám elégtelensége</a:t>
            </a:r>
          </a:p>
          <a:p>
            <a:pPr lvl="1"/>
            <a:r>
              <a:rPr lang="hu-HU" dirty="0" smtClean="0"/>
              <a:t>Alkupozíciók eltérése</a:t>
            </a:r>
          </a:p>
          <a:p>
            <a:r>
              <a:rPr lang="hu-HU" dirty="0" smtClean="0"/>
              <a:t>Járások kialakítása</a:t>
            </a:r>
          </a:p>
          <a:p>
            <a:pPr lvl="1"/>
            <a:r>
              <a:rPr lang="hu-HU" dirty="0" smtClean="0"/>
              <a:t>Egyelőre túl nagy távolság, tisztázatlan kompetenciák</a:t>
            </a:r>
          </a:p>
          <a:p>
            <a:pPr lvl="1"/>
            <a:r>
              <a:rPr lang="hu-HU" dirty="0" smtClean="0"/>
              <a:t>A továbbfejlesztés esetleges iránya?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ím 1"/>
          <p:cNvSpPr>
            <a:spLocks noGrp="1"/>
          </p:cNvSpPr>
          <p:nvPr>
            <p:ph type="title" idx="4294967295"/>
          </p:nvPr>
        </p:nvSpPr>
        <p:spPr>
          <a:xfrm>
            <a:off x="1331913" y="188640"/>
            <a:ext cx="7705725" cy="766763"/>
          </a:xfrm>
        </p:spPr>
        <p:txBody>
          <a:bodyPr/>
          <a:lstStyle/>
          <a:p>
            <a:r>
              <a:rPr lang="hu-HU" dirty="0" smtClean="0"/>
              <a:t>Összegzés</a:t>
            </a:r>
            <a:endParaRPr lang="hu-HU" dirty="0"/>
          </a:p>
        </p:txBody>
      </p:sp>
      <p:sp>
        <p:nvSpPr>
          <p:cNvPr id="14338" name="Tartalom helye 2"/>
          <p:cNvSpPr>
            <a:spLocks noGrp="1"/>
          </p:cNvSpPr>
          <p:nvPr>
            <p:ph idx="4294967295"/>
          </p:nvPr>
        </p:nvSpPr>
        <p:spPr>
          <a:xfrm>
            <a:off x="457200" y="1844824"/>
            <a:ext cx="8229600" cy="4525963"/>
          </a:xfrm>
        </p:spPr>
        <p:txBody>
          <a:bodyPr/>
          <a:lstStyle/>
          <a:p>
            <a:r>
              <a:rPr lang="hu-HU" dirty="0" smtClean="0"/>
              <a:t>A kistelepülési önkormányzatok egyedüli feladatvállalók</a:t>
            </a:r>
          </a:p>
          <a:p>
            <a:r>
              <a:rPr lang="hu-HU" dirty="0" smtClean="0"/>
              <a:t>Nagymértékű eltérések tapasztalhatóak</a:t>
            </a:r>
          </a:p>
          <a:p>
            <a:r>
              <a:rPr lang="hu-HU" dirty="0" smtClean="0"/>
              <a:t>Döntő fontosságú:</a:t>
            </a:r>
          </a:p>
          <a:p>
            <a:pPr lvl="1"/>
            <a:r>
              <a:rPr lang="hu-HU" dirty="0" smtClean="0"/>
              <a:t>A település gazdasági helyzete</a:t>
            </a:r>
          </a:p>
          <a:p>
            <a:pPr lvl="1"/>
            <a:r>
              <a:rPr lang="hu-HU" dirty="0" smtClean="0"/>
              <a:t>Személyi kompetenciák</a:t>
            </a:r>
          </a:p>
          <a:p>
            <a:pPr lvl="1"/>
            <a:r>
              <a:rPr lang="hu-HU" dirty="0" smtClean="0"/>
              <a:t>Együttműködési készség</a:t>
            </a:r>
          </a:p>
          <a:p>
            <a:r>
              <a:rPr lang="hu-HU" dirty="0" smtClean="0"/>
              <a:t>Központi koordináció szükségessége?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Cím 1"/>
          <p:cNvSpPr>
            <a:spLocks noGrp="1"/>
          </p:cNvSpPr>
          <p:nvPr>
            <p:ph type="ctrTitle" idx="4294967295"/>
          </p:nvPr>
        </p:nvSpPr>
        <p:spPr>
          <a:xfrm>
            <a:off x="1547664" y="14759"/>
            <a:ext cx="7847856" cy="1470025"/>
          </a:xfrm>
        </p:spPr>
        <p:txBody>
          <a:bodyPr/>
          <a:lstStyle/>
          <a:p>
            <a:r>
              <a:rPr lang="hu-HU" sz="1200" dirty="0"/>
              <a:t/>
            </a:r>
            <a:br>
              <a:rPr lang="hu-HU" sz="1200" dirty="0"/>
            </a:br>
            <a:r>
              <a:rPr lang="hu-HU" sz="1800" dirty="0"/>
              <a:t>ÁROP-1.1.22-2012-2012-0001</a:t>
            </a:r>
            <a:br>
              <a:rPr lang="hu-HU" sz="1800" dirty="0"/>
            </a:br>
            <a:r>
              <a:rPr lang="hu-HU" sz="1800" dirty="0"/>
              <a:t>„Helyi közszolgáltatások versenyképességet szolgáló modernizálása”</a:t>
            </a:r>
            <a:br>
              <a:rPr lang="hu-HU" sz="1800" dirty="0"/>
            </a:br>
            <a:r>
              <a:rPr lang="hu-HU" sz="1800" dirty="0"/>
              <a:t> MTA KRTK</a:t>
            </a:r>
            <a:r>
              <a:rPr lang="hu-HU" sz="2000" dirty="0"/>
              <a:t> </a:t>
            </a:r>
            <a:br>
              <a:rPr lang="hu-HU" sz="2000" dirty="0"/>
            </a:br>
            <a:endParaRPr lang="hu-HU" sz="20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4294967295"/>
          </p:nvPr>
        </p:nvSpPr>
        <p:spPr>
          <a:xfrm>
            <a:off x="1371600" y="2251819"/>
            <a:ext cx="6400800" cy="1321197"/>
          </a:xfrm>
        </p:spPr>
        <p:txBody>
          <a:bodyPr>
            <a:noAutofit/>
          </a:bodyPr>
          <a:lstStyle/>
          <a:p>
            <a:pPr marL="0" indent="0" algn="ctr">
              <a:lnSpc>
                <a:spcPct val="80000"/>
              </a:lnSpc>
              <a:buFontTx/>
              <a:buNone/>
            </a:pPr>
            <a:r>
              <a:rPr lang="hu-HU" b="1" dirty="0" smtClean="0">
                <a:solidFill>
                  <a:schemeClr val="tx1"/>
                </a:solidFill>
              </a:rPr>
              <a:t>Köszönöm megtisztelő figyelmüket!</a:t>
            </a:r>
            <a:endParaRPr lang="hu-HU" b="1" dirty="0">
              <a:solidFill>
                <a:schemeClr val="tx1"/>
              </a:solidFill>
            </a:endParaRPr>
          </a:p>
          <a:p>
            <a:pPr marL="0" indent="0" algn="ctr">
              <a:lnSpc>
                <a:spcPct val="80000"/>
              </a:lnSpc>
              <a:buFontTx/>
              <a:buNone/>
            </a:pPr>
            <a:endParaRPr lang="hu-HU" sz="2800" dirty="0">
              <a:solidFill>
                <a:srgbClr val="5F5F5F"/>
              </a:solidFill>
              <a:latin typeface="Arial" charset="0"/>
            </a:endParaRPr>
          </a:p>
        </p:txBody>
      </p:sp>
      <p:pic>
        <p:nvPicPr>
          <p:cNvPr id="13316" name="Picture 4" descr="Dupla_logo_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2412" y="5243512"/>
            <a:ext cx="2541588" cy="1614488"/>
          </a:xfrm>
          <a:prstGeom prst="rect">
            <a:avLst/>
          </a:prstGeom>
          <a:noFill/>
        </p:spPr>
      </p:pic>
      <p:pic>
        <p:nvPicPr>
          <p:cNvPr id="13317" name="Kép 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13" y="6472238"/>
            <a:ext cx="13477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zövegdoboz 6"/>
          <p:cNvSpPr txBox="1"/>
          <p:nvPr/>
        </p:nvSpPr>
        <p:spPr>
          <a:xfrm>
            <a:off x="1979712" y="3356992"/>
            <a:ext cx="5184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i="1" dirty="0" smtClean="0">
                <a:latin typeface="+mn-lt"/>
              </a:rPr>
              <a:t>Gyimesi Péter</a:t>
            </a:r>
          </a:p>
          <a:p>
            <a:pPr algn="ctr"/>
            <a:r>
              <a:rPr lang="hu-HU" sz="2400" b="1" i="1" dirty="0" smtClean="0">
                <a:latin typeface="+mn-lt"/>
              </a:rPr>
              <a:t>gyimesi@</a:t>
            </a:r>
            <a:r>
              <a:rPr lang="hu-HU" sz="2400" b="1" i="1" dirty="0" err="1" smtClean="0">
                <a:latin typeface="+mn-lt"/>
              </a:rPr>
              <a:t>rkk.hu</a:t>
            </a:r>
            <a:endParaRPr lang="hu-HU" sz="2400" b="1" i="1" dirty="0" smtClean="0">
              <a:latin typeface="+mn-lt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-téma">
  <a:themeElements>
    <a:clrScheme name="1_Office-té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Office-téma">
      <a:majorFont>
        <a:latin typeface="Verdana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-té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-té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-té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-té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-té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-té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-té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-té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-té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-té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-té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-té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RKIv4b_HU</Template>
  <TotalTime>356</TotalTime>
  <Words>196</Words>
  <Application>Microsoft Office PowerPoint</Application>
  <PresentationFormat>Diavetítés a képernyőre (4:3 oldalarány)</PresentationFormat>
  <Paragraphs>57</Paragraphs>
  <Slides>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1_Office-téma</vt:lpstr>
      <vt:lpstr> ÁROP-1.1.22-2012-2012-0001 „Helyi közszolgáltatások versenyképességet szolgáló modernizálása”  MTA KRTK  </vt:lpstr>
      <vt:lpstr>A „kistelepülési minta”</vt:lpstr>
      <vt:lpstr>Általános tapasztalatok</vt:lpstr>
      <vt:lpstr>Gazdasági kérdések</vt:lpstr>
      <vt:lpstr>A közelmúlt reformjai</vt:lpstr>
      <vt:lpstr>A közelmúlt reformjai</vt:lpstr>
      <vt:lpstr>Összegzés</vt:lpstr>
      <vt:lpstr> ÁROP-1.1.22-2012-2012-0001 „Helyi közszolgáltatások versenyképességet szolgáló modernizálása”  MTA KRTK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ÁROP</dc:title>
  <dc:creator>Pálné dr. Kovács Ilona</dc:creator>
  <cp:lastModifiedBy>James Scott</cp:lastModifiedBy>
  <cp:revision>39</cp:revision>
  <dcterms:created xsi:type="dcterms:W3CDTF">2014-03-21T08:22:15Z</dcterms:created>
  <dcterms:modified xsi:type="dcterms:W3CDTF">2014-03-31T08:01:43Z</dcterms:modified>
</cp:coreProperties>
</file>