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58" r:id="rId4"/>
    <p:sldId id="259" r:id="rId5"/>
    <p:sldId id="264" r:id="rId6"/>
    <p:sldId id="265" r:id="rId7"/>
    <p:sldId id="269" r:id="rId8"/>
    <p:sldId id="270" r:id="rId9"/>
    <p:sldId id="268" r:id="rId10"/>
    <p:sldId id="267" r:id="rId11"/>
    <p:sldId id="266" r:id="rId12"/>
    <p:sldId id="272" r:id="rId13"/>
    <p:sldId id="274" r:id="rId14"/>
    <p:sldId id="271" r:id="rId15"/>
    <p:sldId id="275" r:id="rId16"/>
    <p:sldId id="276" r:id="rId17"/>
    <p:sldId id="273" r:id="rId18"/>
    <p:sldId id="26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mezeic\Desktop\&#193;ROP\V&#233;gleges\&#193;ROP_k&#233;rd&#337;&#237;velemz&#233;s_P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li\Desktop\&#193;ROP\TA_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li\Desktop\&#193;ROP\TA_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1.9560267282742572E-2"/>
          <c:y val="3.9193176066856787E-2"/>
          <c:w val="0.9563208551376533"/>
          <c:h val="0.92304655192632901"/>
        </c:manualLayout>
      </c:layout>
      <c:barChart>
        <c:barDir val="col"/>
        <c:grouping val="clustered"/>
        <c:gapWidth val="75"/>
        <c:overlap val="-25"/>
        <c:axId val="138554368"/>
        <c:axId val="138695424"/>
      </c:barChart>
      <c:catAx>
        <c:axId val="138554368"/>
        <c:scaling>
          <c:orientation val="minMax"/>
        </c:scaling>
        <c:axPos val="b"/>
        <c:majorTickMark val="none"/>
        <c:tickLblPos val="nextTo"/>
        <c:txPr>
          <a:bodyPr rot="0"/>
          <a:lstStyle/>
          <a:p>
            <a:pPr>
              <a:defRPr/>
            </a:pPr>
            <a:endParaRPr lang="hu-HU"/>
          </a:p>
        </c:txPr>
        <c:crossAx val="138695424"/>
        <c:crosses val="autoZero"/>
        <c:auto val="1"/>
        <c:lblAlgn val="ctr"/>
        <c:lblOffset val="100"/>
      </c:catAx>
      <c:valAx>
        <c:axId val="138695424"/>
        <c:scaling>
          <c:orientation val="minMax"/>
          <c:max val="7"/>
          <c:min val="1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38554368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400"/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22644327312431126"/>
          <c:y val="7.2693657585825786E-2"/>
          <c:w val="0.56376769175559749"/>
          <c:h val="0.74256180715190423"/>
        </c:manualLayout>
      </c:layout>
      <c:radarChart>
        <c:radarStyle val="marker"/>
        <c:ser>
          <c:idx val="0"/>
          <c:order val="0"/>
          <c:tx>
            <c:strRef>
              <c:f>'b3, b4'!$J$3</c:f>
              <c:strCache>
                <c:ptCount val="1"/>
                <c:pt idx="0">
                  <c:v>Átlagos műszaki állapot</c:v>
                </c:pt>
              </c:strCache>
            </c:strRef>
          </c:tx>
          <c:cat>
            <c:strRef>
              <c:f>'b3, b4'!$A$4:$A$17</c:f>
              <c:strCache>
                <c:ptCount val="14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 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Távhőszolgáltatás</c:v>
                </c:pt>
              </c:strCache>
            </c:strRef>
          </c:cat>
          <c:val>
            <c:numRef>
              <c:f>'b3, b4'!$J$4:$J$17</c:f>
              <c:numCache>
                <c:formatCode>General</c:formatCode>
                <c:ptCount val="14"/>
                <c:pt idx="0">
                  <c:v>2.1893258426966349</c:v>
                </c:pt>
                <c:pt idx="1">
                  <c:v>2.1602513747054202</c:v>
                </c:pt>
                <c:pt idx="2">
                  <c:v>2.0835913312693557</c:v>
                </c:pt>
                <c:pt idx="3">
                  <c:v>2.2088235294117649</c:v>
                </c:pt>
                <c:pt idx="4">
                  <c:v>2.1980033277870215</c:v>
                </c:pt>
                <c:pt idx="5">
                  <c:v>2.4168797953964187</c:v>
                </c:pt>
                <c:pt idx="6">
                  <c:v>2.2031250000000036</c:v>
                </c:pt>
                <c:pt idx="7">
                  <c:v>2.2363636363636363</c:v>
                </c:pt>
                <c:pt idx="8">
                  <c:v>1.9722222222222223</c:v>
                </c:pt>
                <c:pt idx="9">
                  <c:v>2.1795665634674952</c:v>
                </c:pt>
                <c:pt idx="10">
                  <c:v>2.0790816326530597</c:v>
                </c:pt>
                <c:pt idx="11">
                  <c:v>2.2714932126696832</c:v>
                </c:pt>
                <c:pt idx="12">
                  <c:v>1.6357835969692942</c:v>
                </c:pt>
                <c:pt idx="13">
                  <c:v>1.5972222222222219</c:v>
                </c:pt>
              </c:numCache>
            </c:numRef>
          </c:val>
        </c:ser>
        <c:ser>
          <c:idx val="1"/>
          <c:order val="1"/>
          <c:tx>
            <c:strRef>
              <c:f>'b3, b4'!$K$3</c:f>
              <c:strCache>
                <c:ptCount val="1"/>
                <c:pt idx="0">
                  <c:v>Átlagos energiahatékonysági állapot</c:v>
                </c:pt>
              </c:strCache>
            </c:strRef>
          </c:tx>
          <c:cat>
            <c:strRef>
              <c:f>'b3, b4'!$A$4:$A$17</c:f>
              <c:strCache>
                <c:ptCount val="14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 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Távhőszolgáltatás</c:v>
                </c:pt>
              </c:strCache>
            </c:strRef>
          </c:cat>
          <c:val>
            <c:numRef>
              <c:f>'b3, b4'!$K$4:$K$17</c:f>
              <c:numCache>
                <c:formatCode>General</c:formatCode>
                <c:ptCount val="14"/>
                <c:pt idx="0">
                  <c:v>1.7933765298776101</c:v>
                </c:pt>
                <c:pt idx="1">
                  <c:v>1.7858527131782946</c:v>
                </c:pt>
                <c:pt idx="2">
                  <c:v>1.6</c:v>
                </c:pt>
                <c:pt idx="3">
                  <c:v>1.855172413793104</c:v>
                </c:pt>
                <c:pt idx="4">
                  <c:v>1.754629629629628</c:v>
                </c:pt>
                <c:pt idx="5">
                  <c:v>2.1014492753623202</c:v>
                </c:pt>
                <c:pt idx="6">
                  <c:v>1.8</c:v>
                </c:pt>
                <c:pt idx="7">
                  <c:v>1.7777777777777777</c:v>
                </c:pt>
                <c:pt idx="8">
                  <c:v>1.6206896551724121</c:v>
                </c:pt>
                <c:pt idx="9">
                  <c:v>1.7108695652173898</c:v>
                </c:pt>
                <c:pt idx="10">
                  <c:v>1.5759368836291892</c:v>
                </c:pt>
                <c:pt idx="11">
                  <c:v>1.8622754491017985</c:v>
                </c:pt>
                <c:pt idx="12">
                  <c:v>1.5354347366194185</c:v>
                </c:pt>
                <c:pt idx="13">
                  <c:v>1.4444444444444438</c:v>
                </c:pt>
              </c:numCache>
            </c:numRef>
          </c:val>
        </c:ser>
        <c:ser>
          <c:idx val="2"/>
          <c:order val="2"/>
          <c:tx>
            <c:strRef>
              <c:f>'b3, b4'!$L$3</c:f>
              <c:strCache>
                <c:ptCount val="1"/>
                <c:pt idx="0">
                  <c:v>Átlagos technikai felszereltség</c:v>
                </c:pt>
              </c:strCache>
            </c:strRef>
          </c:tx>
          <c:cat>
            <c:strRef>
              <c:f>'b3, b4'!$A$4:$A$17</c:f>
              <c:strCache>
                <c:ptCount val="14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 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Távhőszolgáltatás</c:v>
                </c:pt>
              </c:strCache>
            </c:strRef>
          </c:cat>
          <c:val>
            <c:numRef>
              <c:f>'b3, b4'!$L$4:$L$17</c:f>
              <c:numCache>
                <c:formatCode>General</c:formatCode>
                <c:ptCount val="14"/>
                <c:pt idx="0">
                  <c:v>2.4446308724832213</c:v>
                </c:pt>
                <c:pt idx="1">
                  <c:v>2.4557988645579885</c:v>
                </c:pt>
                <c:pt idx="2">
                  <c:v>2.4861111111111112</c:v>
                </c:pt>
                <c:pt idx="3">
                  <c:v>2.406249999999996</c:v>
                </c:pt>
                <c:pt idx="4">
                  <c:v>2.3205317577548046</c:v>
                </c:pt>
                <c:pt idx="5">
                  <c:v>2.5800524934383167</c:v>
                </c:pt>
                <c:pt idx="6">
                  <c:v>2.2810457516339882</c:v>
                </c:pt>
                <c:pt idx="7">
                  <c:v>2.3061224489795942</c:v>
                </c:pt>
                <c:pt idx="8">
                  <c:v>2.0746268656716418</c:v>
                </c:pt>
                <c:pt idx="9">
                  <c:v>2.2409266409266455</c:v>
                </c:pt>
                <c:pt idx="10">
                  <c:v>2.0404858299595143</c:v>
                </c:pt>
                <c:pt idx="11">
                  <c:v>2.3096234309623429</c:v>
                </c:pt>
                <c:pt idx="12">
                  <c:v>1.8866964833815663</c:v>
                </c:pt>
                <c:pt idx="13">
                  <c:v>2.0384615384615392</c:v>
                </c:pt>
              </c:numCache>
            </c:numRef>
          </c:val>
        </c:ser>
        <c:axId val="139077120"/>
        <c:axId val="139078656"/>
      </c:radarChart>
      <c:catAx>
        <c:axId val="139077120"/>
        <c:scaling>
          <c:orientation val="minMax"/>
        </c:scaling>
        <c:axPos val="b"/>
        <c:majorGridlines/>
        <c:tickLblPos val="nextTo"/>
        <c:crossAx val="139078656"/>
        <c:crosses val="autoZero"/>
        <c:auto val="1"/>
        <c:lblAlgn val="ctr"/>
        <c:lblOffset val="100"/>
      </c:catAx>
      <c:valAx>
        <c:axId val="139078656"/>
        <c:scaling>
          <c:orientation val="minMax"/>
          <c:max val="3"/>
          <c:min val="1"/>
        </c:scaling>
        <c:axPos val="l"/>
        <c:majorGridlines/>
        <c:numFmt formatCode="General" sourceLinked="1"/>
        <c:majorTickMark val="cross"/>
        <c:tickLblPos val="nextTo"/>
        <c:crossAx val="139077120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7.9444444444444727E-3"/>
          <c:y val="0.90232064936131651"/>
          <c:w val="0.99205555555555569"/>
          <c:h val="8.4800563015975466E-2"/>
        </c:manualLayout>
      </c:layout>
    </c:legend>
    <c:plotVisOnly val="1"/>
    <c:dispBlanksAs val="gap"/>
  </c:chart>
  <c:txPr>
    <a:bodyPr/>
    <a:lstStyle/>
    <a:p>
      <a:pPr>
        <a:defRPr sz="14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33576805116626574"/>
          <c:y val="0"/>
          <c:w val="0.64219568106567704"/>
          <c:h val="0.80072977033698234"/>
        </c:manualLayout>
      </c:layout>
      <c:barChart>
        <c:barDir val="bar"/>
        <c:grouping val="stacked"/>
        <c:ser>
          <c:idx val="0"/>
          <c:order val="0"/>
          <c:tx>
            <c:strRef>
              <c:f>Pályázatok!$S$2</c:f>
              <c:strCache>
                <c:ptCount val="1"/>
                <c:pt idx="0">
                  <c:v>Benyújtott egyéni pályázat (el nem bírált)</c:v>
                </c:pt>
              </c:strCache>
            </c:strRef>
          </c:tx>
          <c:cat>
            <c:strRef>
              <c:f>Pályázatok!$A$1:$R$1</c:f>
              <c:strCache>
                <c:ptCount val="18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Hajléktalan-ellátás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Hulladékszállítás</c:v>
                </c:pt>
                <c:pt idx="14">
                  <c:v>Helyi közlekedés</c:v>
                </c:pt>
                <c:pt idx="15">
                  <c:v>Távhőszolgáltatás</c:v>
                </c:pt>
                <c:pt idx="16">
                  <c:v>Helyi közutak</c:v>
                </c:pt>
                <c:pt idx="17">
                  <c:v>Víziközmű-szolgáltatás</c:v>
                </c:pt>
              </c:strCache>
            </c:strRef>
          </c:cat>
          <c:val>
            <c:numRef>
              <c:f>Pályázatok!$A$2:$R$2</c:f>
              <c:numCache>
                <c:formatCode>General</c:formatCode>
                <c:ptCount val="18"/>
                <c:pt idx="0">
                  <c:v>398</c:v>
                </c:pt>
                <c:pt idx="1">
                  <c:v>405</c:v>
                </c:pt>
                <c:pt idx="2">
                  <c:v>49</c:v>
                </c:pt>
                <c:pt idx="3">
                  <c:v>230</c:v>
                </c:pt>
                <c:pt idx="4">
                  <c:v>74</c:v>
                </c:pt>
                <c:pt idx="5">
                  <c:v>125</c:v>
                </c:pt>
                <c:pt idx="6">
                  <c:v>53</c:v>
                </c:pt>
                <c:pt idx="7">
                  <c:v>6</c:v>
                </c:pt>
                <c:pt idx="8">
                  <c:v>10</c:v>
                </c:pt>
                <c:pt idx="9">
                  <c:v>243</c:v>
                </c:pt>
                <c:pt idx="10">
                  <c:v>139</c:v>
                </c:pt>
                <c:pt idx="11">
                  <c:v>88</c:v>
                </c:pt>
                <c:pt idx="12">
                  <c:v>25</c:v>
                </c:pt>
                <c:pt idx="13">
                  <c:v>83</c:v>
                </c:pt>
                <c:pt idx="14">
                  <c:v>56</c:v>
                </c:pt>
                <c:pt idx="15">
                  <c:v>13</c:v>
                </c:pt>
                <c:pt idx="16">
                  <c:v>171</c:v>
                </c:pt>
                <c:pt idx="17">
                  <c:v>153</c:v>
                </c:pt>
              </c:numCache>
            </c:numRef>
          </c:val>
        </c:ser>
        <c:ser>
          <c:idx val="1"/>
          <c:order val="1"/>
          <c:tx>
            <c:strRef>
              <c:f>Pályázatok!$S$3</c:f>
              <c:strCache>
                <c:ptCount val="1"/>
                <c:pt idx="0">
                  <c:v>Benyújtott társulási pályázat (el nem bírált)</c:v>
                </c:pt>
              </c:strCache>
            </c:strRef>
          </c:tx>
          <c:cat>
            <c:strRef>
              <c:f>Pályázatok!$A$1:$R$1</c:f>
              <c:strCache>
                <c:ptCount val="18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Hajléktalan-ellátás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Hulladékszállítás</c:v>
                </c:pt>
                <c:pt idx="14">
                  <c:v>Helyi közlekedés</c:v>
                </c:pt>
                <c:pt idx="15">
                  <c:v>Távhőszolgáltatás</c:v>
                </c:pt>
                <c:pt idx="16">
                  <c:v>Helyi közutak</c:v>
                </c:pt>
                <c:pt idx="17">
                  <c:v>Víziközmű-szolgáltatás</c:v>
                </c:pt>
              </c:strCache>
            </c:strRef>
          </c:cat>
          <c:val>
            <c:numRef>
              <c:f>Pályázatok!$A$3:$R$3</c:f>
              <c:numCache>
                <c:formatCode>General</c:formatCode>
                <c:ptCount val="18"/>
                <c:pt idx="0">
                  <c:v>85</c:v>
                </c:pt>
                <c:pt idx="1">
                  <c:v>57</c:v>
                </c:pt>
                <c:pt idx="2">
                  <c:v>5</c:v>
                </c:pt>
                <c:pt idx="3">
                  <c:v>33</c:v>
                </c:pt>
                <c:pt idx="4">
                  <c:v>10</c:v>
                </c:pt>
                <c:pt idx="5">
                  <c:v>20</c:v>
                </c:pt>
                <c:pt idx="6">
                  <c:v>26</c:v>
                </c:pt>
                <c:pt idx="7">
                  <c:v>4</c:v>
                </c:pt>
                <c:pt idx="8">
                  <c:v>2</c:v>
                </c:pt>
                <c:pt idx="9">
                  <c:v>20</c:v>
                </c:pt>
                <c:pt idx="10">
                  <c:v>33</c:v>
                </c:pt>
                <c:pt idx="11">
                  <c:v>18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43</c:v>
                </c:pt>
                <c:pt idx="17">
                  <c:v>11</c:v>
                </c:pt>
              </c:numCache>
            </c:numRef>
          </c:val>
        </c:ser>
        <c:ser>
          <c:idx val="2"/>
          <c:order val="2"/>
          <c:tx>
            <c:strRef>
              <c:f>Pályázatok!$S$4</c:f>
              <c:strCache>
                <c:ptCount val="1"/>
                <c:pt idx="0">
                  <c:v>Benyújott sikertelen pályázat</c:v>
                </c:pt>
              </c:strCache>
            </c:strRef>
          </c:tx>
          <c:cat>
            <c:strRef>
              <c:f>Pályázatok!$A$1:$R$1</c:f>
              <c:strCache>
                <c:ptCount val="18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Hajléktalan-ellátás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Hulladékszállítás</c:v>
                </c:pt>
                <c:pt idx="14">
                  <c:v>Helyi közlekedés</c:v>
                </c:pt>
                <c:pt idx="15">
                  <c:v>Távhőszolgáltatás</c:v>
                </c:pt>
                <c:pt idx="16">
                  <c:v>Helyi közutak</c:v>
                </c:pt>
                <c:pt idx="17">
                  <c:v>Víziközmű-szolgáltatás</c:v>
                </c:pt>
              </c:strCache>
            </c:strRef>
          </c:cat>
          <c:val>
            <c:numRef>
              <c:f>Pályázatok!$A$4:$R$4</c:f>
              <c:numCache>
                <c:formatCode>General</c:formatCode>
                <c:ptCount val="18"/>
                <c:pt idx="0">
                  <c:v>39</c:v>
                </c:pt>
                <c:pt idx="1">
                  <c:v>10</c:v>
                </c:pt>
                <c:pt idx="2">
                  <c:v>0</c:v>
                </c:pt>
                <c:pt idx="3">
                  <c:v>16</c:v>
                </c:pt>
                <c:pt idx="4">
                  <c:v>8</c:v>
                </c:pt>
                <c:pt idx="5">
                  <c:v>1</c:v>
                </c:pt>
                <c:pt idx="6">
                  <c:v>5</c:v>
                </c:pt>
                <c:pt idx="7">
                  <c:v>8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69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27</c:v>
                </c:pt>
              </c:numCache>
            </c:numRef>
          </c:val>
        </c:ser>
        <c:ser>
          <c:idx val="3"/>
          <c:order val="3"/>
          <c:tx>
            <c:strRef>
              <c:f>Pályázatok!$S$5</c:f>
              <c:strCache>
                <c:ptCount val="1"/>
                <c:pt idx="0">
                  <c:v>Nyertes pályázat</c:v>
                </c:pt>
              </c:strCache>
            </c:strRef>
          </c:tx>
          <c:cat>
            <c:strRef>
              <c:f>Pályázatok!$A$1:$R$1</c:f>
              <c:strCache>
                <c:ptCount val="18"/>
                <c:pt idx="0">
                  <c:v>Óvoda</c:v>
                </c:pt>
                <c:pt idx="1">
                  <c:v>Általános iskola</c:v>
                </c:pt>
                <c:pt idx="2">
                  <c:v>Középfokú oktatási intézmény</c:v>
                </c:pt>
                <c:pt idx="3">
                  <c:v>Háziorvosi ellátás</c:v>
                </c:pt>
                <c:pt idx="4">
                  <c:v>Házi segítségnyújtás</c:v>
                </c:pt>
                <c:pt idx="5">
                  <c:v>Bölcsőde</c:v>
                </c:pt>
                <c:pt idx="6">
                  <c:v>Idősek otthona</c:v>
                </c:pt>
                <c:pt idx="7">
                  <c:v>Egyéb bentlakásos ellátás, ápolás</c:v>
                </c:pt>
                <c:pt idx="8">
                  <c:v>Hajléktalan-ellátás</c:v>
                </c:pt>
                <c:pt idx="9">
                  <c:v>Könyvtár</c:v>
                </c:pt>
                <c:pt idx="10">
                  <c:v>Sport</c:v>
                </c:pt>
                <c:pt idx="11">
                  <c:v>Ifjúsági létesítmény</c:v>
                </c:pt>
                <c:pt idx="12">
                  <c:v>Lakás- és helyiségállomány</c:v>
                </c:pt>
                <c:pt idx="13">
                  <c:v>Hulladékszállítás</c:v>
                </c:pt>
                <c:pt idx="14">
                  <c:v>Helyi közlekedés</c:v>
                </c:pt>
                <c:pt idx="15">
                  <c:v>Távhőszolgáltatás</c:v>
                </c:pt>
                <c:pt idx="16">
                  <c:v>Helyi közutak</c:v>
                </c:pt>
                <c:pt idx="17">
                  <c:v>Víziközmű-szolgáltatás</c:v>
                </c:pt>
              </c:strCache>
            </c:strRef>
          </c:cat>
          <c:val>
            <c:numRef>
              <c:f>Pályázatok!$A$5:$R$5</c:f>
              <c:numCache>
                <c:formatCode>General</c:formatCode>
                <c:ptCount val="18"/>
                <c:pt idx="0">
                  <c:v>210</c:v>
                </c:pt>
                <c:pt idx="1">
                  <c:v>152</c:v>
                </c:pt>
                <c:pt idx="2">
                  <c:v>15</c:v>
                </c:pt>
                <c:pt idx="3">
                  <c:v>83</c:v>
                </c:pt>
                <c:pt idx="4">
                  <c:v>9</c:v>
                </c:pt>
                <c:pt idx="5">
                  <c:v>25</c:v>
                </c:pt>
                <c:pt idx="6">
                  <c:v>33</c:v>
                </c:pt>
                <c:pt idx="7">
                  <c:v>13</c:v>
                </c:pt>
                <c:pt idx="8">
                  <c:v>4</c:v>
                </c:pt>
                <c:pt idx="9">
                  <c:v>51</c:v>
                </c:pt>
                <c:pt idx="10">
                  <c:v>83</c:v>
                </c:pt>
                <c:pt idx="11">
                  <c:v>16</c:v>
                </c:pt>
                <c:pt idx="12">
                  <c:v>20</c:v>
                </c:pt>
                <c:pt idx="13">
                  <c:v>14</c:v>
                </c:pt>
                <c:pt idx="14">
                  <c:v>10</c:v>
                </c:pt>
                <c:pt idx="15">
                  <c:v>12</c:v>
                </c:pt>
                <c:pt idx="16">
                  <c:v>64</c:v>
                </c:pt>
                <c:pt idx="17">
                  <c:v>14</c:v>
                </c:pt>
              </c:numCache>
            </c:numRef>
          </c:val>
        </c:ser>
        <c:overlap val="100"/>
        <c:axId val="139658368"/>
        <c:axId val="139659904"/>
      </c:barChart>
      <c:catAx>
        <c:axId val="139658368"/>
        <c:scaling>
          <c:orientation val="minMax"/>
        </c:scaling>
        <c:axPos val="l"/>
        <c:numFmt formatCode="General" sourceLinked="1"/>
        <c:tickLblPos val="nextTo"/>
        <c:crossAx val="139659904"/>
        <c:crosses val="autoZero"/>
        <c:auto val="1"/>
        <c:lblAlgn val="ctr"/>
        <c:lblOffset val="100"/>
      </c:catAx>
      <c:valAx>
        <c:axId val="139659904"/>
        <c:scaling>
          <c:orientation val="minMax"/>
        </c:scaling>
        <c:axPos val="b"/>
        <c:majorGridlines/>
        <c:numFmt formatCode="General" sourceLinked="1"/>
        <c:tickLblPos val="nextTo"/>
        <c:crossAx val="13965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959383333274051E-2"/>
          <c:y val="0.86292776020231998"/>
          <c:w val="0.9813013316678193"/>
          <c:h val="0.13707223979768007"/>
        </c:manualLayout>
      </c:layout>
    </c:legend>
    <c:plotVisOnly val="1"/>
    <c:dispBlanksAs val="gap"/>
  </c:chart>
  <c:txPr>
    <a:bodyPr/>
    <a:lstStyle/>
    <a:p>
      <a:pPr>
        <a:defRPr sz="1200"/>
      </a:pPr>
      <a:endParaRPr lang="hu-H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0.00666</cdr:x>
      <cdr:y>0</cdr:y>
    </cdr:from>
    <cdr:to>
      <cdr:x>1</cdr:x>
      <cdr:y>0.98826</cdr:y>
    </cdr:to>
    <cdr:pic>
      <cdr:nvPicPr>
        <cdr:cNvPr id="2" name="Kép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634" y="-1412776"/>
          <a:ext cx="8154278" cy="448324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C19D-469E-4A69-98EE-40AC1070A67B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0A64-310B-4F7C-93D6-C3CFE37138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650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0A64-310B-4F7C-93D6-C3CFE37138B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6108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8903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780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23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alap_logo_nelku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95963"/>
            <a:ext cx="15398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786438"/>
            <a:ext cx="3024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84213" y="1557338"/>
            <a:ext cx="8135937" cy="39592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23850" y="548680"/>
            <a:ext cx="5616302" cy="64829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3750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607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506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1806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6003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228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508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329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3064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A96C-9487-4246-9588-A9B0FAB513EA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449CB-D13B-4284-B67C-91DE9E73C7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940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ezeic@rkk.h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-100013"/>
            <a:ext cx="7921625" cy="1441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hu-HU" altLang="hu-HU" sz="20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hu-HU" altLang="hu-HU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 helyi közszolgáltatások</a:t>
            </a:r>
          </a:p>
          <a:p>
            <a:pPr eaLnBrk="1" hangingPunct="1">
              <a:buFont typeface="Arial" pitchFamily="34" charset="0"/>
              <a:buNone/>
            </a:pPr>
            <a:r>
              <a:rPr lang="hu-HU" altLang="hu-HU" sz="2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versenyképességet szolgáló modernizálása</a:t>
            </a:r>
          </a:p>
        </p:txBody>
      </p:sp>
      <p:pic>
        <p:nvPicPr>
          <p:cNvPr id="205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05488"/>
            <a:ext cx="26638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10250"/>
            <a:ext cx="1549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zövegdoboz 4"/>
          <p:cNvSpPr txBox="1">
            <a:spLocks noChangeArrowheads="1"/>
          </p:cNvSpPr>
          <p:nvPr/>
        </p:nvSpPr>
        <p:spPr bwMode="auto">
          <a:xfrm>
            <a:off x="1011238" y="3500438"/>
            <a:ext cx="7272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b="1" dirty="0" smtClean="0"/>
              <a:t>Mezei Cecília</a:t>
            </a:r>
            <a:endParaRPr lang="hu-HU" altLang="hu-HU" b="1" dirty="0"/>
          </a:p>
          <a:p>
            <a:pPr algn="ctr" eaLnBrk="1" hangingPunct="1"/>
            <a:r>
              <a:rPr lang="hu-HU" altLang="hu-HU" b="1" i="1" dirty="0" smtClean="0"/>
              <a:t>tudományos munkatárs</a:t>
            </a:r>
            <a:endParaRPr lang="hu-HU" altLang="hu-HU" b="1" i="1" dirty="0"/>
          </a:p>
          <a:p>
            <a:pPr algn="ctr" eaLnBrk="1" hangingPunct="1"/>
            <a:r>
              <a:rPr lang="hu-HU" altLang="hu-HU" b="1" dirty="0"/>
              <a:t>MTA KRTK Regionális Kutatások Intézete</a:t>
            </a:r>
          </a:p>
          <a:p>
            <a:pPr algn="ctr" eaLnBrk="1" hangingPunct="1"/>
            <a:endParaRPr lang="hu-HU" altLang="hu-HU" dirty="0"/>
          </a:p>
          <a:p>
            <a:pPr algn="ctr" eaLnBrk="1" hangingPunct="1"/>
            <a:endParaRPr lang="hu-HU" altLang="hu-HU" dirty="0"/>
          </a:p>
          <a:p>
            <a:pPr algn="ctr" eaLnBrk="1" hangingPunct="1"/>
            <a:r>
              <a:rPr lang="hu-HU" altLang="hu-HU" dirty="0"/>
              <a:t>ÁROP </a:t>
            </a:r>
            <a:r>
              <a:rPr lang="hu-HU" altLang="hu-HU" dirty="0" smtClean="0"/>
              <a:t>1.1.22-2012-2012-0001</a:t>
            </a:r>
            <a:endParaRPr lang="hu-HU" altLang="hu-HU" dirty="0"/>
          </a:p>
          <a:p>
            <a:pPr algn="ctr" eaLnBrk="1" hangingPunct="1"/>
            <a:r>
              <a:rPr lang="hu-HU" altLang="hu-HU" dirty="0"/>
              <a:t>Műhelyvita</a:t>
            </a:r>
          </a:p>
          <a:p>
            <a:pPr algn="ctr" eaLnBrk="1" hangingPunct="1"/>
            <a:r>
              <a:rPr lang="hu-HU" altLang="hu-HU" dirty="0"/>
              <a:t>Pécs, 2014. május 20.</a:t>
            </a:r>
          </a:p>
        </p:txBody>
      </p:sp>
      <p:sp>
        <p:nvSpPr>
          <p:cNvPr id="2054" name="Szövegdoboz 6"/>
          <p:cNvSpPr txBox="1">
            <a:spLocks noChangeArrowheads="1"/>
          </p:cNvSpPr>
          <p:nvPr/>
        </p:nvSpPr>
        <p:spPr bwMode="auto">
          <a:xfrm>
            <a:off x="677863" y="2276475"/>
            <a:ext cx="7777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2000" dirty="0" smtClean="0"/>
              <a:t>Közszolgáltatás-ellátási problémák és megoldások a jegyzői vélemények tükrében</a:t>
            </a:r>
            <a:endParaRPr lang="hu-HU" altLang="hu-HU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 </a:t>
            </a:r>
            <a:r>
              <a:rPr lang="hu-HU" dirty="0"/>
              <a:t>jegyzők véleménye az </a:t>
            </a:r>
            <a:r>
              <a:rPr lang="hu-HU" dirty="0" smtClean="0"/>
              <a:t>optimális, költséghatékony méretről (2)</a:t>
            </a: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7419585"/>
              </p:ext>
            </p:extLst>
          </p:nvPr>
        </p:nvGraphicFramePr>
        <p:xfrm>
          <a:off x="0" y="1340768"/>
          <a:ext cx="6663754" cy="52006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13090"/>
                <a:gridCol w="4550664"/>
              </a:tblGrid>
              <a:tr h="27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+mn-ea"/>
                        </a:rPr>
                        <a:t>Településméret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Közszolgáltatás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</a:tr>
              <a:tr h="127083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Inkább 1–5 ezer fős lélekszám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óvoda</a:t>
                      </a: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általános iskola (1–4 osztályos),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általános iskola (1–8 osztályos),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gyermekjóléti szolgálat,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gyermekétkeztetés,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közművelődési intézmény,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nyilvános könyvtár,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közétkeztetés,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házi segítségnyújtás,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családsegítés,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nappali ellátás: idősek klubja,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önkormányzat tulajdonában lévő lakások, helyiségek fenntartása,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háziorvosi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házi gyermekorvosi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fogorvosi alapellátás,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védőnői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iskola-egészségügyi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köztemető fenntartás</a:t>
                      </a:r>
                    </a:p>
                  </a:txBody>
                  <a:tcPr marL="36195" marR="36195" marT="17780" marB="17780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167785"/>
              </p:ext>
            </p:extLst>
          </p:nvPr>
        </p:nvGraphicFramePr>
        <p:xfrm>
          <a:off x="5111552" y="1412776"/>
          <a:ext cx="4032448" cy="228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3811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2000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3000 fő felett kötelező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10 000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30 000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Megyei jogú város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31262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 </a:t>
            </a:r>
            <a:r>
              <a:rPr lang="hu-HU" dirty="0"/>
              <a:t>jegyzők véleménye az </a:t>
            </a:r>
            <a:r>
              <a:rPr lang="hu-HU" dirty="0" smtClean="0"/>
              <a:t>optimális, költséghatékony méretről (3)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385231"/>
              </p:ext>
            </p:extLst>
          </p:nvPr>
        </p:nvGraphicFramePr>
        <p:xfrm>
          <a:off x="1475656" y="1412776"/>
          <a:ext cx="6408712" cy="45193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5419"/>
                <a:gridCol w="4443293"/>
              </a:tblGrid>
              <a:tr h="34862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Településméret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Közszolgáltatás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  <a:tr h="11760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/>
                          <a:ea typeface="Calibri"/>
                        </a:rPr>
                        <a:t>1–5 ezer és 5–10 ezer fős kategóriák között megoszló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bölcsőde működtetése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jelzőrendszeres házi segítségnyújtás,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temetkezési szolgáltatás,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parkolás-biztosítása</a:t>
                      </a:r>
                    </a:p>
                  </a:txBody>
                  <a:tcPr marL="36195" marR="36195" marT="17780" marB="17780"/>
                </a:tc>
              </a:tr>
              <a:tr h="11760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Inkább 10–30 ezer fős lélekszám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szakközépiskola üzemeltetés,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szakiskola üzemeltetés,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gimnázium üzemeltetés,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járóbeteg-szakellátás</a:t>
                      </a:r>
                    </a:p>
                  </a:txBody>
                  <a:tcPr marL="36195" marR="36195" marT="17780" marB="17780"/>
                </a:tc>
              </a:tr>
              <a:tr h="90023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10–30 ezer és 30 </a:t>
                      </a: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ezer fő fölötti </a:t>
                      </a: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kategóriák között megoszló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családok átmeneti otthona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muzeális gyűjtemény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idősek otthona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sürgősségi betegellátás,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betegszállítás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kommunális </a:t>
                      </a: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hulladékgyűjtés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helyi </a:t>
                      </a:r>
                      <a:r>
                        <a:rPr lang="hu-HU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közösségi közlekedés</a:t>
                      </a:r>
                      <a:endParaRPr lang="hu-HU" sz="1600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3861704"/>
              </p:ext>
            </p:extLst>
          </p:nvPr>
        </p:nvGraphicFramePr>
        <p:xfrm>
          <a:off x="6335688" y="2924944"/>
          <a:ext cx="2808312" cy="23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</a:tblGrid>
              <a:tr h="44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2000 fő felett kötelező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3000 fő felett kötelező</a:t>
                      </a:r>
                      <a:endParaRPr lang="hu-H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Megyei jogú város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6069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 </a:t>
            </a:r>
            <a:r>
              <a:rPr lang="hu-HU" dirty="0"/>
              <a:t>jegyzők véleménye az </a:t>
            </a:r>
            <a:r>
              <a:rPr lang="hu-HU" dirty="0" smtClean="0"/>
              <a:t>optimális, költséghatékony méretről (4)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2588856"/>
              </p:ext>
            </p:extLst>
          </p:nvPr>
        </p:nvGraphicFramePr>
        <p:xfrm>
          <a:off x="1475656" y="1412776"/>
          <a:ext cx="6408712" cy="26803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5419"/>
                <a:gridCol w="4443293"/>
              </a:tblGrid>
              <a:tr h="34862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Településméret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Közszolgáltatás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  <a:tr h="11760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/>
                          <a:ea typeface="Calibri"/>
                        </a:rPr>
                        <a:t>Inkább 30 ezer fő feletti lélekszám 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</a:rPr>
                        <a:t>hajléktalan </a:t>
                      </a:r>
                      <a:r>
                        <a:rPr lang="hu-HU" sz="16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</a:rPr>
                        <a:t>személyek átmeneti szállás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a,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fekvőbeteg-ellátás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kommunális </a:t>
                      </a: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hulladék elhelyezés,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ivóvízellátás biztosítása,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szennyvíztisztítás</a:t>
                      </a:r>
                      <a:r>
                        <a:rPr lang="hu-H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fürdőüzemeltetés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távhőtermelés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távhőszolgáltatás</a:t>
                      </a: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kéményseprő-ipari </a:t>
                      </a:r>
                      <a:r>
                        <a:rPr lang="hu-HU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közszolgáltatás</a:t>
                      </a:r>
                    </a:p>
                  </a:txBody>
                  <a:tcPr marL="36195" marR="36195" marT="17780" marB="1778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152283"/>
              </p:ext>
            </p:extLst>
          </p:nvPr>
        </p:nvGraphicFramePr>
        <p:xfrm>
          <a:off x="-21675" y="4509120"/>
          <a:ext cx="2808312" cy="23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</a:tblGrid>
              <a:tr h="44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2000 fő felett kötelező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3000 fő felett kötelező</a:t>
                      </a:r>
                      <a:endParaRPr lang="hu-H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Megyei jogú város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4616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Épületek állapota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357298"/>
          <a:ext cx="9144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357166"/>
            <a:ext cx="3214678" cy="857256"/>
          </a:xfrm>
        </p:spPr>
        <p:txBody>
          <a:bodyPr>
            <a:noAutofit/>
          </a:bodyPr>
          <a:lstStyle/>
          <a:p>
            <a:r>
              <a:rPr lang="hu-HU" sz="2800" dirty="0" smtClean="0"/>
              <a:t>	Kapacitás-</a:t>
            </a:r>
            <a:br>
              <a:rPr lang="hu-HU" sz="2800" dirty="0" smtClean="0"/>
            </a:br>
            <a:r>
              <a:rPr lang="hu-HU" sz="2800" dirty="0" smtClean="0"/>
              <a:t>kihasználtság</a:t>
            </a:r>
            <a:endParaRPr lang="hu-HU" sz="2800" dirty="0"/>
          </a:p>
        </p:txBody>
      </p:sp>
      <p:pic>
        <p:nvPicPr>
          <p:cNvPr id="2050" name="Picture 2" descr="Y:\fonyodi\AROP_JK_zarotan_abrak\masodikMC_EI_III_négy á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60" y="5759"/>
            <a:ext cx="5854484" cy="6852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Pályázati aktivitás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428736"/>
          <a:ext cx="8715437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feladatfinanszírozás megítélése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1643026"/>
            <a:ext cx="828677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dirty="0" smtClean="0"/>
              <a:t>dóztatás 2013-ban</a:t>
            </a:r>
            <a:endParaRPr lang="hu-HU" dirty="0"/>
          </a:p>
        </p:txBody>
      </p:sp>
      <p:pic>
        <p:nvPicPr>
          <p:cNvPr id="1026" name="Picture 2" descr="Y:\fonyodi\AROP_JK_zarotan_abrak\elsoMC_EI_III_négy á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314411"/>
            <a:ext cx="6929486" cy="554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0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 helye 1"/>
          <p:cNvSpPr>
            <a:spLocks noGrp="1"/>
          </p:cNvSpPr>
          <p:nvPr>
            <p:ph type="body" sz="quarter" idx="10"/>
          </p:nvPr>
        </p:nvSpPr>
        <p:spPr bwMode="auto">
          <a:xfrm>
            <a:off x="468313" y="1557338"/>
            <a:ext cx="8135937" cy="4103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hu-HU" altLang="hu-HU" sz="2000" dirty="0" smtClean="0"/>
          </a:p>
          <a:p>
            <a:pPr algn="ctr" eaLnBrk="1" hangingPunct="1"/>
            <a:endParaRPr lang="hu-HU" altLang="hu-HU" sz="2000" dirty="0" smtClean="0"/>
          </a:p>
          <a:p>
            <a:pPr algn="ctr" eaLnBrk="1" hangingPunct="1"/>
            <a:endParaRPr lang="hu-HU" altLang="hu-HU" sz="2000" dirty="0" smtClean="0"/>
          </a:p>
          <a:p>
            <a:pPr algn="ctr" eaLnBrk="1" hangingPunct="1"/>
            <a:r>
              <a:rPr lang="hu-HU" altLang="hu-HU" sz="2000" b="1" dirty="0" smtClean="0"/>
              <a:t>Köszönöm a figyelmet!</a:t>
            </a:r>
          </a:p>
          <a:p>
            <a:pPr algn="ctr" eaLnBrk="1" hangingPunct="1"/>
            <a:endParaRPr lang="hu-HU" altLang="hu-HU" sz="2000" b="1" dirty="0" smtClean="0"/>
          </a:p>
          <a:p>
            <a:pPr algn="ctr" eaLnBrk="1" hangingPunct="1"/>
            <a:endParaRPr lang="hu-HU" altLang="hu-HU" sz="2000" b="1" dirty="0" smtClean="0"/>
          </a:p>
          <a:p>
            <a:pPr algn="ctr" eaLnBrk="1" hangingPunct="1"/>
            <a:endParaRPr lang="hu-HU" altLang="hu-HU" sz="2000" b="1" dirty="0" smtClean="0"/>
          </a:p>
          <a:p>
            <a:pPr algn="ctr" eaLnBrk="1" hangingPunct="1"/>
            <a:r>
              <a:rPr lang="hu-HU" altLang="hu-HU" i="1" dirty="0" smtClean="0"/>
              <a:t>Mezei Cecília</a:t>
            </a:r>
          </a:p>
          <a:p>
            <a:pPr algn="ctr" eaLnBrk="1" hangingPunct="1"/>
            <a:r>
              <a:rPr lang="hu-HU" altLang="hu-HU" i="1" dirty="0" err="1" smtClean="0">
                <a:hlinkClick r:id="rId2"/>
              </a:rPr>
              <a:t>mezeic</a:t>
            </a:r>
            <a:r>
              <a:rPr lang="hu-HU" altLang="hu-HU" i="1" dirty="0" smtClean="0">
                <a:hlinkClick r:id="rId2"/>
              </a:rPr>
              <a:t>@</a:t>
            </a:r>
            <a:r>
              <a:rPr lang="hu-HU" altLang="hu-HU" i="1" dirty="0" err="1" smtClean="0">
                <a:hlinkClick r:id="rId2"/>
              </a:rPr>
              <a:t>rkk.hu</a:t>
            </a:r>
            <a:endParaRPr lang="hu-HU" altLang="hu-HU" i="1" dirty="0" smtClean="0"/>
          </a:p>
          <a:p>
            <a:pPr algn="ctr" eaLnBrk="1" hangingPunct="1"/>
            <a:r>
              <a:rPr lang="hu-HU" altLang="hu-HU" i="1" dirty="0" smtClean="0"/>
              <a:t>72/523-800</a:t>
            </a:r>
          </a:p>
          <a:p>
            <a:pPr algn="ctr" eaLnBrk="1" hangingPunct="1"/>
            <a:endParaRPr lang="hu-HU" altLang="hu-HU" sz="2000" dirty="0" smtClean="0"/>
          </a:p>
        </p:txBody>
      </p:sp>
      <p:sp>
        <p:nvSpPr>
          <p:cNvPr id="4099" name="Téglalap 1"/>
          <p:cNvSpPr>
            <a:spLocks noChangeArrowheads="1"/>
          </p:cNvSpPr>
          <p:nvPr/>
        </p:nvSpPr>
        <p:spPr bwMode="auto">
          <a:xfrm>
            <a:off x="0" y="306388"/>
            <a:ext cx="71977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>
                <a:latin typeface="Verdana" pitchFamily="34" charset="0"/>
              </a:rPr>
              <a:t>A helyi közszolgáltatások</a:t>
            </a:r>
          </a:p>
          <a:p>
            <a:pPr eaLnBrk="1" hangingPunct="1"/>
            <a:r>
              <a:rPr lang="hu-HU" altLang="hu-HU" sz="2000" b="1">
                <a:latin typeface="Verdana" pitchFamily="34" charset="0"/>
              </a:rPr>
              <a:t>versenyképességet szolgáló modernizálása</a:t>
            </a:r>
          </a:p>
          <a:p>
            <a:pPr eaLnBrk="1" hangingPunct="1"/>
            <a:r>
              <a:rPr lang="hu-HU" altLang="hu-HU" sz="2000"/>
              <a:t>ÁROP 1.1.22-2012-2012-0001</a:t>
            </a:r>
          </a:p>
          <a:p>
            <a:pPr eaLnBrk="1" hangingPunct="1"/>
            <a:endParaRPr lang="hu-HU" altLang="hu-HU" sz="2000" b="1">
              <a:latin typeface="Verdana" pitchFamily="34" charset="0"/>
            </a:endParaRPr>
          </a:p>
          <a:p>
            <a:pPr eaLnBrk="1" hangingPunct="1"/>
            <a:endParaRPr lang="hu-HU" altLang="hu-HU" sz="2000"/>
          </a:p>
        </p:txBody>
      </p:sp>
    </p:spTree>
    <p:extLst>
      <p:ext uri="{BB962C8B-B14F-4D97-AF65-F5344CB8AC3E}">
        <p14:creationId xmlns="" xmlns:p14="http://schemas.microsoft.com/office/powerpoint/2010/main" val="18878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5940152" cy="940966"/>
          </a:xfrm>
        </p:spPr>
        <p:txBody>
          <a:bodyPr>
            <a:noAutofit/>
          </a:bodyPr>
          <a:lstStyle/>
          <a:p>
            <a:pPr algn="l"/>
            <a:r>
              <a:rPr lang="hu-HU" sz="2400" dirty="0">
                <a:latin typeface="Verdana" pitchFamily="34" charset="0"/>
                <a:ea typeface="+mn-ea"/>
                <a:cs typeface="+mn-cs"/>
              </a:rPr>
              <a:t>Az önkormányzati rendszer működésének és átalakulásának értékelése</a:t>
            </a:r>
            <a:r>
              <a:rPr lang="hu-HU" sz="3200" b="1" dirty="0"/>
              <a:t/>
            </a:r>
            <a:br>
              <a:rPr lang="hu-HU" sz="3200" b="1" dirty="0"/>
            </a:br>
            <a:endParaRPr lang="hu-HU" sz="32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5067484"/>
              </p:ext>
            </p:extLst>
          </p:nvPr>
        </p:nvGraphicFramePr>
        <p:xfrm>
          <a:off x="611560" y="1412776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982586" y="1412776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Az önkormányzatok közszolgáltatási feladatainak ellátása során (2010 előtt) felmerült problémák </a:t>
            </a:r>
            <a:r>
              <a:rPr lang="hu-HU" sz="2400" dirty="0" smtClean="0"/>
              <a:t>rangsorolása! 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954012" y="2732178"/>
            <a:ext cx="16533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n</a:t>
            </a:r>
            <a:r>
              <a:rPr lang="hu-HU" sz="2400" dirty="0" smtClean="0"/>
              <a:t>=676-544; Átlag=603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300613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251520" y="116632"/>
            <a:ext cx="5616302" cy="648295"/>
          </a:xfrm>
        </p:spPr>
        <p:txBody>
          <a:bodyPr>
            <a:noAutofit/>
          </a:bodyPr>
          <a:lstStyle/>
          <a:p>
            <a:r>
              <a:rPr lang="hu-HU" dirty="0" smtClean="0"/>
              <a:t>	A </a:t>
            </a:r>
            <a:r>
              <a:rPr lang="hu-HU" dirty="0"/>
              <a:t>közszolgáltatások ellátási feltételeinek javulásáról alkotott </a:t>
            </a:r>
            <a:r>
              <a:rPr lang="hu-HU" dirty="0" smtClean="0"/>
              <a:t>vélemények</a:t>
            </a: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272808" cy="532859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447082" y="2503548"/>
            <a:ext cx="16533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/>
              <a:t>n</a:t>
            </a:r>
            <a:r>
              <a:rPr lang="hu-HU" sz="2400" dirty="0" smtClean="0"/>
              <a:t>=705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75656" y="1419786"/>
            <a:ext cx="66247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/>
              <a:t>A feladatcsökkenést követően fenntarthatóbb lett az önkormányzat működése</a:t>
            </a:r>
            <a:r>
              <a:rPr lang="hu-HU" sz="2400" b="1" dirty="0" smtClean="0"/>
              <a:t>?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12102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79512" y="0"/>
            <a:ext cx="5904334" cy="764927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Az </a:t>
            </a:r>
            <a:r>
              <a:rPr lang="hu-HU" dirty="0"/>
              <a:t>önkormányzati </a:t>
            </a:r>
            <a:r>
              <a:rPr lang="hu-HU" dirty="0" smtClean="0"/>
              <a:t>rendszer változásának </a:t>
            </a:r>
            <a:r>
              <a:rPr lang="hu-HU" dirty="0"/>
              <a:t>legfontosabb </a:t>
            </a:r>
            <a:r>
              <a:rPr lang="hu-HU" dirty="0" smtClean="0"/>
              <a:t>következményei</a:t>
            </a: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2523081"/>
              </p:ext>
            </p:extLst>
          </p:nvPr>
        </p:nvGraphicFramePr>
        <p:xfrm>
          <a:off x="398409" y="1386015"/>
          <a:ext cx="8208913" cy="54719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8587"/>
                <a:gridCol w="1116721"/>
                <a:gridCol w="1116721"/>
                <a:gridCol w="1116721"/>
                <a:gridCol w="1116721"/>
                <a:gridCol w="1116721"/>
                <a:gridCol w="1116721"/>
              </a:tblGrid>
              <a:tr h="151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Rang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Centrali-</a:t>
                      </a:r>
                      <a:br>
                        <a:rPr lang="hu-HU" sz="2000">
                          <a:effectLst/>
                        </a:rPr>
                      </a:br>
                      <a:r>
                        <a:rPr lang="hu-HU" sz="2000">
                          <a:effectLst/>
                        </a:rPr>
                        <a:t>záció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 smtClean="0">
                          <a:effectLst/>
                        </a:rPr>
                        <a:t>Kiegyen-lítettebb</a:t>
                      </a:r>
                      <a:r>
                        <a:rPr lang="hu-HU" sz="2000" dirty="0" smtClean="0">
                          <a:effectLst/>
                        </a:rPr>
                        <a:t> ellátási </a:t>
                      </a:r>
                      <a:r>
                        <a:rPr lang="hu-HU" sz="2000" dirty="0">
                          <a:effectLst/>
                        </a:rPr>
                        <a:t>színvonal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Forrás-csök­kenés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Átlátha-</a:t>
                      </a:r>
                      <a:r>
                        <a:rPr lang="hu-HU" sz="2000" dirty="0">
                          <a:effectLst/>
                        </a:rPr>
                        <a:t/>
                      </a:r>
                      <a:br>
                        <a:rPr lang="hu-HU" sz="2000" dirty="0">
                          <a:effectLst/>
                        </a:rPr>
                      </a:br>
                      <a:r>
                        <a:rPr lang="hu-HU" sz="2000" dirty="0">
                          <a:effectLst/>
                        </a:rPr>
                        <a:t>tóság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Helyi érdekek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Dolgozói feltételek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175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140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113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88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70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47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118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85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81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122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110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62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204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106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65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69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83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126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66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118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68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161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156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84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69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73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6.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46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95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90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108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219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454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Átlag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2,74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3,33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3,57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3,46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3,61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4,33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</a:tr>
              <a:tr h="777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Válaszadók száma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b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677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664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626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567</a:t>
                      </a:r>
                      <a:endParaRPr lang="hu-H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557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R="288290"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538</a:t>
                      </a:r>
                      <a:endParaRPr lang="hu-H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17780" marB="17780" anchor="ctr"/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968300" y="2204864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/>
              <a:t>Rangsorolja fontosságuk szerint az önkormányzati rendszert érintő változások alábbi, lehetséges következményeit! Kezdje a legfontosabbal</a:t>
            </a:r>
            <a:r>
              <a:rPr lang="hu-HU" sz="2400" b="1" dirty="0" smtClean="0"/>
              <a:t>!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217663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dirty="0" smtClean="0"/>
              <a:t>	A </a:t>
            </a:r>
            <a:r>
              <a:rPr lang="hu-HU" dirty="0"/>
              <a:t>közszolgáltatások </a:t>
            </a:r>
            <a:r>
              <a:rPr lang="hu-HU" dirty="0" smtClean="0"/>
              <a:t>területi koordinációjának szükségessége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23754" cy="532859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982586" y="1412776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/>
              <a:t>Szükség lenne-e a helyi közszolgáltatások esetében valamilyen területi koordinációra?</a:t>
            </a:r>
            <a:br>
              <a:rPr lang="hu-HU" sz="2400" b="1" dirty="0"/>
            </a:br>
            <a:r>
              <a:rPr lang="hu-HU" sz="2400" b="1" dirty="0"/>
              <a:t>Kérem, válasszon egyet a felsoroltak közül</a:t>
            </a:r>
            <a:r>
              <a:rPr lang="hu-HU" sz="2400" b="1" dirty="0" smtClean="0"/>
              <a:t>!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954012" y="2732178"/>
            <a:ext cx="16533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/>
              <a:t>n=703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41882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 </a:t>
            </a:r>
            <a:r>
              <a:rPr lang="hu-HU" dirty="0"/>
              <a:t>jegyzők véleménye az optimális közszolgáltatási hatáskörökről 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3243392"/>
              </p:ext>
            </p:extLst>
          </p:nvPr>
        </p:nvGraphicFramePr>
        <p:xfrm>
          <a:off x="755576" y="1412776"/>
          <a:ext cx="7560840" cy="53285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97558"/>
                <a:gridCol w="5163282"/>
              </a:tblGrid>
              <a:tr h="349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Hatáskör </a:t>
                      </a:r>
                      <a:endParaRPr lang="hu-H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Közszolgáltatás</a:t>
                      </a:r>
                      <a:endParaRPr lang="hu-H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</a:tr>
              <a:tr h="49786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Települési</a:t>
                      </a:r>
                      <a:br>
                        <a:rPr lang="hu-HU" sz="1500" dirty="0">
                          <a:effectLst/>
                        </a:rPr>
                      </a:br>
                      <a:r>
                        <a:rPr lang="hu-HU" sz="1500" dirty="0">
                          <a:effectLst/>
                        </a:rPr>
                        <a:t>(legalább 50%-os többséggel)</a:t>
                      </a:r>
                      <a:endParaRPr lang="hu-H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óvoda,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önálló (nem iskolai) sportlétesítmény,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gyermekétkeztetés,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közművelődési intézmény,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nyilvános könyvtár,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közétkeztetés,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közcélú foglalkoztatás,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önkormányzat tulajdonában lévő lakások, helyiségek fenntartása,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háziorvosi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házi gyermekorvosi </a:t>
                      </a:r>
                      <a:r>
                        <a:rPr lang="hu-HU" sz="1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ellátás</a:t>
                      </a:r>
                      <a:r>
                        <a:rPr lang="hu-HU" sz="15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hu-HU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(állami is)</a:t>
                      </a:r>
                      <a:endParaRPr lang="hu-HU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védőnői </a:t>
                      </a:r>
                      <a:r>
                        <a:rPr lang="hu-HU" sz="1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ellátás</a:t>
                      </a:r>
                      <a:r>
                        <a:rPr lang="hu-HU" sz="15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(állami is)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köztemető </a:t>
                      </a: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fenntartás,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helyi közterületek fenntartása,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csapadékvíz elvezetése,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helyi közutak fenntartása,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közvilágítás biztosítása,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parkolás biztosítása,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közreműködés a közbiztonság biztosításában,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kistermelők, őstermelők számára értékesítési hely biztosítása </a:t>
                      </a:r>
                      <a:endParaRPr lang="hu-H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691680" y="1436190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 smtClean="0"/>
              <a:t>Függetlenül </a:t>
            </a:r>
            <a:r>
              <a:rPr lang="hu-HU" sz="2400" b="1" dirty="0"/>
              <a:t>a jelenlegi szabályozástól, milyen hatáskörbe helyezné az egyes közszolgáltatási feladatokat</a:t>
            </a:r>
            <a:r>
              <a:rPr lang="hu-HU" sz="2400" b="1" dirty="0" smtClean="0"/>
              <a:t>?</a:t>
            </a:r>
            <a:endParaRPr lang="hu-HU" sz="24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8932811"/>
              </p:ext>
            </p:extLst>
          </p:nvPr>
        </p:nvGraphicFramePr>
        <p:xfrm>
          <a:off x="107504" y="4365104"/>
          <a:ext cx="2808312" cy="23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</a:tblGrid>
              <a:tr h="44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2000 fő felett kötelező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3000 fő felett kötelező</a:t>
                      </a:r>
                      <a:endParaRPr lang="hu-H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Megyei jogú város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7825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A </a:t>
            </a:r>
            <a:r>
              <a:rPr lang="hu-HU" b="1" dirty="0"/>
              <a:t>jegyzők véleménye az optimális közszolgáltatási hatáskörökről </a:t>
            </a:r>
            <a:r>
              <a:rPr lang="hu-HU" b="1" dirty="0" smtClean="0"/>
              <a:t>(2)</a:t>
            </a:r>
            <a:endParaRPr lang="hu-HU" b="1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3950016"/>
              </p:ext>
            </p:extLst>
          </p:nvPr>
        </p:nvGraphicFramePr>
        <p:xfrm>
          <a:off x="1187624" y="1412776"/>
          <a:ext cx="6663754" cy="2128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13090"/>
                <a:gridCol w="4550664"/>
              </a:tblGrid>
              <a:tr h="27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Hatáskör 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Közszolgáltatás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 anchor="ctr"/>
                </a:tc>
              </a:tr>
              <a:tr h="127083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Települési</a:t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dirty="0">
                          <a:effectLst/>
                        </a:rPr>
                        <a:t>(30–50% között)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ifjúsági létesítmény,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B050"/>
                          </a:solidFill>
                          <a:effectLst/>
                        </a:rPr>
                        <a:t>bölcsőde </a:t>
                      </a:r>
                      <a:r>
                        <a:rPr lang="hu-HU" sz="1800" dirty="0">
                          <a:solidFill>
                            <a:srgbClr val="00B050"/>
                          </a:solidFill>
                          <a:effectLst/>
                        </a:rPr>
                        <a:t>működtetése</a:t>
                      </a:r>
                      <a:r>
                        <a:rPr lang="hu-HU" sz="1800" dirty="0">
                          <a:effectLst/>
                        </a:rPr>
                        <a:t>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C00000"/>
                          </a:solidFill>
                          <a:effectLst/>
                        </a:rPr>
                        <a:t>nappali ellátás: idősek </a:t>
                      </a:r>
                      <a:r>
                        <a:rPr lang="hu-HU" sz="1800" dirty="0" smtClean="0">
                          <a:solidFill>
                            <a:srgbClr val="C00000"/>
                          </a:solidFill>
                          <a:effectLst/>
                        </a:rPr>
                        <a:t>klubja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(társulási is)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accent6"/>
                          </a:solidFill>
                          <a:effectLst/>
                        </a:rPr>
                        <a:t>fogorvosi alapellátás,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accent6"/>
                          </a:solidFill>
                          <a:effectLst/>
                        </a:rPr>
                        <a:t>iskola-egészségügyi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temetkezési szolgáltatás</a:t>
                      </a:r>
                      <a:endParaRPr lang="hu-H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5701387"/>
              </p:ext>
            </p:extLst>
          </p:nvPr>
        </p:nvGraphicFramePr>
        <p:xfrm>
          <a:off x="5111552" y="4437112"/>
          <a:ext cx="4032448" cy="228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3811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2000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3000 fő felett kötelező</a:t>
                      </a:r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10 000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30 000 fő felett kötelező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dirty="0" smtClean="0"/>
                        <a:t>Megyei jogú város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4489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b="1" dirty="0" smtClean="0"/>
              <a:t>	</a:t>
            </a:r>
            <a:r>
              <a:rPr lang="hu-HU" dirty="0" smtClean="0"/>
              <a:t>A </a:t>
            </a:r>
            <a:r>
              <a:rPr lang="hu-HU" dirty="0"/>
              <a:t>jegyzők véleménye az optimális közszolgáltatási hatáskörökről </a:t>
            </a:r>
            <a:r>
              <a:rPr lang="hu-HU" dirty="0" smtClean="0"/>
              <a:t>(3)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9892801"/>
              </p:ext>
            </p:extLst>
          </p:nvPr>
        </p:nvGraphicFramePr>
        <p:xfrm>
          <a:off x="1475656" y="1412776"/>
          <a:ext cx="6408712" cy="53285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65419"/>
                <a:gridCol w="4443293"/>
              </a:tblGrid>
              <a:tr h="34862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Hatáskör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/>
                          <a:ea typeface="Calibri"/>
                        </a:rPr>
                        <a:t>Közszolgáltatás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  <a:tr h="11760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Társulási</a:t>
                      </a:r>
                      <a:br>
                        <a:rPr lang="hu-HU" sz="1600" dirty="0">
                          <a:effectLst/>
                        </a:rPr>
                      </a:br>
                      <a:r>
                        <a:rPr lang="hu-HU" sz="1600" dirty="0">
                          <a:effectLst/>
                        </a:rPr>
                        <a:t>(legalább 50%-os többséggel)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gyermekjóléti </a:t>
                      </a: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szolgálat</a:t>
                      </a:r>
                      <a:r>
                        <a:rPr lang="hu-H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(települési is)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házi </a:t>
                      </a:r>
                      <a:r>
                        <a:rPr lang="hu-H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segítségnyújtás</a:t>
                      </a:r>
                      <a:r>
                        <a:rPr lang="hu-H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(települési is)</a:t>
                      </a:r>
                      <a:endParaRPr lang="hu-H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B050"/>
                          </a:solidFill>
                          <a:effectLst/>
                        </a:rPr>
                        <a:t>jelzőrendszeres </a:t>
                      </a:r>
                      <a:r>
                        <a:rPr lang="hu-HU" sz="1600" dirty="0">
                          <a:solidFill>
                            <a:srgbClr val="00B050"/>
                          </a:solidFill>
                          <a:effectLst/>
                        </a:rPr>
                        <a:t>házi segítségnyújtás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effectLst/>
                        </a:rPr>
                        <a:t>Családsegítés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(települési is)</a:t>
                      </a:r>
                      <a:endParaRPr lang="hu-H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195" marR="36195" marT="36195" marB="36195"/>
                </a:tc>
              </a:tr>
              <a:tr h="11760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Társulási</a:t>
                      </a:r>
                      <a:br>
                        <a:rPr lang="hu-HU" sz="1600">
                          <a:effectLst/>
                        </a:rPr>
                      </a:br>
                      <a:r>
                        <a:rPr lang="hu-HU" sz="1600">
                          <a:effectLst/>
                        </a:rPr>
                        <a:t>(30–50% között) </a:t>
                      </a:r>
                      <a:endParaRPr lang="hu-H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alapellátáshoz kapcsolódó ügyeleti 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kommunális hulladékgyűjtés,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kommunális hulladék elhelyezés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effectLst/>
                        </a:rPr>
                        <a:t>Szennyvíztisztítás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(állami is)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  <a:tr h="90023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Városi</a:t>
                      </a:r>
                      <a:br>
                        <a:rPr lang="hu-HU" sz="1600">
                          <a:effectLst/>
                        </a:rPr>
                      </a:br>
                      <a:r>
                        <a:rPr lang="hu-HU" sz="1600">
                          <a:effectLst/>
                        </a:rPr>
                        <a:t>(30–50% között)</a:t>
                      </a:r>
                      <a:endParaRPr lang="hu-H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járóbeteg-szakellátás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(állami is)</a:t>
                      </a:r>
                      <a:endParaRPr lang="hu-HU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fürdőüzemeltetés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távhőszolgáltatás</a:t>
                      </a:r>
                      <a:endParaRPr lang="hu-H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  <a:tr h="17276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Állami</a:t>
                      </a:r>
                      <a:br>
                        <a:rPr lang="hu-HU" sz="1600" dirty="0">
                          <a:effectLst/>
                        </a:rPr>
                      </a:br>
                      <a:r>
                        <a:rPr lang="hu-HU" sz="1600" dirty="0">
                          <a:effectLst/>
                        </a:rPr>
                        <a:t>(30–50% között)</a:t>
                      </a:r>
                      <a:endParaRPr lang="hu-H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szakközépiskola üzemeltetés,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szakiskola üzemeltetés,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gimnázium üzemeltetés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betegszállítás,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fekvőbeteg-szakellátás,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közbiztonságról való gondoskodás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5236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0577279"/>
              </p:ext>
            </p:extLst>
          </p:nvPr>
        </p:nvGraphicFramePr>
        <p:xfrm>
          <a:off x="755576" y="1412776"/>
          <a:ext cx="7560840" cy="21685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97558"/>
                <a:gridCol w="5163282"/>
              </a:tblGrid>
              <a:tr h="349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Népességszám 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/>
                          <a:ea typeface="Calibri"/>
                        </a:rPr>
                        <a:t>Közszolgáltatás</a:t>
                      </a:r>
                    </a:p>
                  </a:txBody>
                  <a:tcPr marL="36195" marR="36195" marT="17780" marB="17780"/>
                </a:tc>
              </a:tr>
              <a:tr h="34995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1000 alatti és 1–5 ezer közötti kategóriák között megoszló</a:t>
                      </a: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közcélú foglalkoztatás,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helyi közterületek fenntartása,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csapadékvíz elvezetése,</a:t>
                      </a: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közvilágítás biztosítása</a:t>
                      </a: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helyi közutak fenntartása</a:t>
                      </a: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közreműködés a közbiztonság biztosításában,</a:t>
                      </a:r>
                    </a:p>
                    <a:p>
                      <a:pPr marL="717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/>
                          <a:ea typeface="Calibri"/>
                        </a:rPr>
                        <a:t>kistermelők, őstermelők számára értékesítési hely biztosítása</a:t>
                      </a:r>
                    </a:p>
                  </a:txBody>
                  <a:tcPr marL="36195" marR="36195" marT="17780" marB="17780"/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691680" y="1436190"/>
            <a:ext cx="6624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/>
              <a:t>Megítélése </a:t>
            </a:r>
            <a:r>
              <a:rPr lang="hu-HU" sz="2400" dirty="0"/>
              <a:t>szerint a következő önkormányzati feladatok ellátása milyen népességszám mellett valósítható meg a leginkább költséghatékonyan?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0" y="116632"/>
            <a:ext cx="5867822" cy="648295"/>
          </a:xfrm>
        </p:spPr>
        <p:txBody>
          <a:bodyPr>
            <a:noAutofit/>
          </a:bodyPr>
          <a:lstStyle/>
          <a:p>
            <a:r>
              <a:rPr lang="hu-HU" dirty="0" smtClean="0"/>
              <a:t>	A </a:t>
            </a:r>
            <a:r>
              <a:rPr lang="hu-HU" dirty="0"/>
              <a:t>jegyzők véleménye az </a:t>
            </a:r>
            <a:r>
              <a:rPr lang="hu-HU" dirty="0" smtClean="0"/>
              <a:t>optimális, költséghatékony méretről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127599"/>
              </p:ext>
            </p:extLst>
          </p:nvPr>
        </p:nvGraphicFramePr>
        <p:xfrm>
          <a:off x="107504" y="4365104"/>
          <a:ext cx="2808312" cy="23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</a:tblGrid>
              <a:tr h="44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Mindenhol kötelező</a:t>
                      </a:r>
                      <a:endParaRPr lang="hu-H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2000 fő felett kötelező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3000 fő felett kötelező</a:t>
                      </a:r>
                      <a:endParaRPr lang="hu-H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30 000 fő felett köt.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127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Megyei jogú város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4195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752</Words>
  <Application>Microsoft Office PowerPoint</Application>
  <PresentationFormat>Diavetítés a képernyőre (4:3 oldalarány)</PresentationFormat>
  <Paragraphs>267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1. dia</vt:lpstr>
      <vt:lpstr>Az önkormányzati rendszer működésének és átalakulásának értékelése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Company>MTA RKK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Közszolgáltatás-ellátási problémák és megoldások a jegyzői vélemények tükrében</dc:title>
  <dc:creator>Mezei Cecília</dc:creator>
  <cp:lastModifiedBy>Cili</cp:lastModifiedBy>
  <cp:revision>40</cp:revision>
  <dcterms:created xsi:type="dcterms:W3CDTF">2014-05-13T08:21:23Z</dcterms:created>
  <dcterms:modified xsi:type="dcterms:W3CDTF">2014-05-19T19:52:52Z</dcterms:modified>
</cp:coreProperties>
</file>